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nva Sans" panose="020B0604020202020204" charset="0"/>
      <p:regular r:id="rId12"/>
    </p:embeddedFont>
    <p:embeddedFont>
      <p:font typeface="Canva Sans Bold" panose="020B0604020202020204" charset="0"/>
      <p:regular r:id="rId13"/>
    </p:embeddedFont>
    <p:embeddedFont>
      <p:font typeface="Open Sauce Light" panose="020B0604020202020204" charset="0"/>
      <p:regular r:id="rId14"/>
    </p:embeddedFont>
    <p:embeddedFont>
      <p:font typeface="Open Sauce Medium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sv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619281" y="7254681"/>
            <a:ext cx="5132793" cy="352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1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2136054" y="3378528"/>
            <a:ext cx="8103425" cy="273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3"/>
              </a:lnSpc>
              <a:spcBef>
                <a:spcPct val="0"/>
              </a:spcBef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1888209" y="4064140"/>
            <a:ext cx="7255791" cy="2082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54"/>
              </a:lnSpc>
            </a:pPr>
            <a:r>
              <a:rPr lang="en-US" sz="3967">
                <a:solidFill>
                  <a:srgbClr val="FFFFFF"/>
                </a:solidFill>
                <a:latin typeface="Canva Sans Bold"/>
              </a:rPr>
              <a:t>File Handling in Java</a:t>
            </a:r>
          </a:p>
          <a:p>
            <a:pPr algn="ctr">
              <a:lnSpc>
                <a:spcPts val="5554"/>
              </a:lnSpc>
            </a:pPr>
            <a:r>
              <a:rPr lang="en-US" sz="3967">
                <a:solidFill>
                  <a:srgbClr val="FFFFFF"/>
                </a:solidFill>
                <a:latin typeface="Canva Sans Bold"/>
              </a:rPr>
              <a:t>Java Language Features and Syntax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50634" y="7197531"/>
            <a:ext cx="3964366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FFFFFF"/>
                </a:solidFill>
                <a:latin typeface="Canva Sans Bold"/>
              </a:rPr>
              <a:t>E.Harshitha</a:t>
            </a:r>
            <a:endParaRPr lang="en-US" sz="5199" dirty="0">
              <a:solidFill>
                <a:srgbClr val="FFFFFF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564160" y="3614375"/>
            <a:ext cx="9227687" cy="3810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619281" y="7254681"/>
            <a:ext cx="5132793" cy="352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1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2136054" y="3378528"/>
            <a:ext cx="8103425" cy="273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3"/>
              </a:lnSpc>
              <a:spcBef>
                <a:spcPct val="0"/>
              </a:spcBef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55440" y="1735396"/>
            <a:ext cx="9526284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Conclusion</a:t>
            </a:r>
          </a:p>
          <a:p>
            <a:pPr algn="ctr">
              <a:lnSpc>
                <a:spcPts val="12880"/>
              </a:lnSpc>
            </a:pPr>
            <a:endParaRPr lang="en-US" sz="9200">
              <a:solidFill>
                <a:srgbClr val="FFFFFF"/>
              </a:solidFill>
              <a:latin typeface="Canva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136054" y="3957317"/>
            <a:ext cx="3082528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Summary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19281" y="5166688"/>
            <a:ext cx="14617541" cy="2980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Key Java features: object-oriented, platform-independent, rich API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Control flow structures for logic implementation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Exception handling for robust applications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File handling to interact with external data sources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923865">
            <a:off x="-2984685" y="1184351"/>
            <a:ext cx="15802157" cy="9423832"/>
          </a:xfrm>
          <a:custGeom>
            <a:avLst/>
            <a:gdLst/>
            <a:ahLst/>
            <a:cxnLst/>
            <a:rect l="l" t="t" r="r" b="b"/>
            <a:pathLst>
              <a:path w="15802157" h="9423832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61788" cy="2575422"/>
            </a:xfrm>
            <a:custGeom>
              <a:avLst/>
              <a:gdLst/>
              <a:ahLst/>
              <a:cxnLst/>
              <a:rect l="l" t="t" r="r" b="b"/>
              <a:pathLst>
                <a:path w="2961788" h="2575422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488525" y="8289279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10559239" y="2561194"/>
            <a:ext cx="8347436" cy="0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559239" y="3307821"/>
            <a:ext cx="6899678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INTRODUCTION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559239" y="4381288"/>
            <a:ext cx="5870874" cy="378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6" lvl="1" indent="-280668" algn="l">
              <a:lnSpc>
                <a:spcPts val="3821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Open Sauce Light"/>
              </a:rPr>
              <a:t>Overview of Java</a:t>
            </a:r>
          </a:p>
          <a:p>
            <a:pPr marL="1122671" lvl="2" indent="-374224" algn="l">
              <a:lnSpc>
                <a:spcPts val="3821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Open Sauce Light"/>
              </a:rPr>
              <a:t>High-level, object-oriented programming language</a:t>
            </a:r>
          </a:p>
          <a:p>
            <a:pPr marL="1122671" lvl="2" indent="-374224" algn="l">
              <a:lnSpc>
                <a:spcPts val="3821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Open Sauce Light"/>
              </a:rPr>
              <a:t>Platform-independent: Write Once, Run Anywhere (WORA)</a:t>
            </a:r>
          </a:p>
          <a:p>
            <a:pPr marL="1122671" lvl="2" indent="-374224" algn="l">
              <a:lnSpc>
                <a:spcPts val="3821"/>
              </a:lnSpc>
              <a:buFont typeface="Arial"/>
              <a:buChar char="⚬"/>
            </a:pPr>
            <a:r>
              <a:rPr lang="en-US" sz="2599">
                <a:solidFill>
                  <a:srgbClr val="FFFFFF"/>
                </a:solidFill>
                <a:latin typeface="Open Sauce Light"/>
              </a:rPr>
              <a:t>Widely used for building enterprise-scale applications</a:t>
            </a:r>
          </a:p>
          <a:p>
            <a:pPr algn="l">
              <a:lnSpc>
                <a:spcPts val="3821"/>
              </a:lnSpc>
            </a:pPr>
            <a:endParaRPr lang="en-US" sz="2599">
              <a:solidFill>
                <a:srgbClr val="FFFFFF"/>
              </a:solidFill>
              <a:latin typeface="Open Sauce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90092" y="2372147"/>
            <a:ext cx="20370072" cy="6018193"/>
            <a:chOff x="0" y="0"/>
            <a:chExt cx="5364957" cy="15850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64957" cy="1585039"/>
            </a:xfrm>
            <a:custGeom>
              <a:avLst/>
              <a:gdLst/>
              <a:ahLst/>
              <a:cxnLst/>
              <a:rect l="l" t="t" r="r" b="b"/>
              <a:pathLst>
                <a:path w="5364957" h="1585039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0" y="3434715"/>
            <a:ext cx="7589372" cy="3835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Object-Oriented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Classes and Objects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Inheritance, Polymorphism, Encapsulation, Abstraction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Platform-Independent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Java Virtual Machine (JVM)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Rich Standard Library</a:t>
            </a:r>
          </a:p>
          <a:p>
            <a:pPr marL="993135" lvl="2" indent="-331045" algn="l">
              <a:lnSpc>
                <a:spcPts val="3380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Extensive APIs for various functionalities</a:t>
            </a:r>
          </a:p>
          <a:p>
            <a:pPr algn="l">
              <a:lnSpc>
                <a:spcPts val="3380"/>
              </a:lnSpc>
            </a:pPr>
            <a:endParaRPr lang="en-US" sz="2299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46762" y="4492688"/>
            <a:ext cx="6543672" cy="8885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836"/>
              </a:lnSpc>
            </a:pPr>
            <a:endParaRPr/>
          </a:p>
        </p:txBody>
      </p:sp>
      <p:sp>
        <p:nvSpPr>
          <p:cNvPr id="8" name="AutoShape 8"/>
          <p:cNvSpPr/>
          <p:nvPr/>
        </p:nvSpPr>
        <p:spPr>
          <a:xfrm flipH="1" flipV="1">
            <a:off x="-7266123" y="7232523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147480" y="5814497"/>
            <a:ext cx="6543672" cy="2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9"/>
              </a:lnSpc>
              <a:spcBef>
                <a:spcPct val="0"/>
              </a:spcBef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1028700" y="4488323"/>
            <a:ext cx="5886725" cy="3095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5895">
                <a:solidFill>
                  <a:srgbClr val="000000"/>
                </a:solidFill>
                <a:latin typeface="Canva Sans Bold"/>
              </a:rPr>
              <a:t>Java Language Features</a:t>
            </a:r>
          </a:p>
          <a:p>
            <a:pPr algn="ctr">
              <a:lnSpc>
                <a:spcPts val="8253"/>
              </a:lnSpc>
            </a:pPr>
            <a:endParaRPr lang="en-US" sz="5895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90092" y="2372147"/>
            <a:ext cx="20370072" cy="6018193"/>
            <a:chOff x="0" y="0"/>
            <a:chExt cx="5364957" cy="15850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64957" cy="1585039"/>
            </a:xfrm>
            <a:custGeom>
              <a:avLst/>
              <a:gdLst/>
              <a:ahLst/>
              <a:cxnLst/>
              <a:rect l="l" t="t" r="r" b="b"/>
              <a:pathLst>
                <a:path w="5364957" h="1585039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0" y="3434715"/>
            <a:ext cx="7589372" cy="2978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Primitive Data Types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byte, short, int, long, float, double, char, boolean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Non-Primitive Data Types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Arrays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Classes and Objects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Strings</a:t>
            </a:r>
          </a:p>
          <a:p>
            <a:pPr algn="l">
              <a:lnSpc>
                <a:spcPts val="3380"/>
              </a:lnSpc>
            </a:pPr>
            <a:endParaRPr lang="en-US" sz="2299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7" name="AutoShape 7"/>
          <p:cNvSpPr/>
          <p:nvPr/>
        </p:nvSpPr>
        <p:spPr>
          <a:xfrm flipH="1" flipV="1">
            <a:off x="-7266123" y="7232523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147480" y="5814497"/>
            <a:ext cx="6543672" cy="2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9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1028700" y="4488323"/>
            <a:ext cx="5886725" cy="3095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5895">
                <a:solidFill>
                  <a:srgbClr val="000000"/>
                </a:solidFill>
                <a:latin typeface="Canva Sans Bold"/>
              </a:rPr>
              <a:t>Data Types in Java</a:t>
            </a:r>
          </a:p>
          <a:p>
            <a:pPr algn="ctr">
              <a:lnSpc>
                <a:spcPts val="8253"/>
              </a:lnSpc>
            </a:pPr>
            <a:endParaRPr lang="en-US" sz="5895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90092" y="2372147"/>
            <a:ext cx="20370072" cy="6018193"/>
            <a:chOff x="0" y="0"/>
            <a:chExt cx="5364957" cy="15850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64957" cy="1585039"/>
            </a:xfrm>
            <a:custGeom>
              <a:avLst/>
              <a:gdLst/>
              <a:ahLst/>
              <a:cxnLst/>
              <a:rect l="l" t="t" r="r" b="b"/>
              <a:pathLst>
                <a:path w="5364957" h="1585039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0" y="3434715"/>
            <a:ext cx="7589372" cy="2978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Conditional Statements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if, else if, else, switch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Looping Constructs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for, while, do-while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Branching Statements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break, continue, return</a:t>
            </a:r>
          </a:p>
          <a:p>
            <a:pPr algn="l">
              <a:lnSpc>
                <a:spcPts val="3380"/>
              </a:lnSpc>
            </a:pPr>
            <a:endParaRPr lang="en-US" sz="2299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7" name="AutoShape 7"/>
          <p:cNvSpPr/>
          <p:nvPr/>
        </p:nvSpPr>
        <p:spPr>
          <a:xfrm flipH="1" flipV="1">
            <a:off x="-7266123" y="7232523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147480" y="5814497"/>
            <a:ext cx="6543672" cy="2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9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1028700" y="4488323"/>
            <a:ext cx="5886725" cy="3095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5895">
                <a:solidFill>
                  <a:srgbClr val="000000"/>
                </a:solidFill>
                <a:latin typeface="Canva Sans Bold"/>
              </a:rPr>
              <a:t>Control Flow Structures</a:t>
            </a:r>
          </a:p>
          <a:p>
            <a:pPr algn="ctr">
              <a:lnSpc>
                <a:spcPts val="8253"/>
              </a:lnSpc>
            </a:pPr>
            <a:endParaRPr lang="en-US" sz="5895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90092" y="2372147"/>
            <a:ext cx="20370072" cy="6018193"/>
            <a:chOff x="0" y="0"/>
            <a:chExt cx="5364957" cy="15850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64957" cy="1585039"/>
            </a:xfrm>
            <a:custGeom>
              <a:avLst/>
              <a:gdLst/>
              <a:ahLst/>
              <a:cxnLst/>
              <a:rect l="l" t="t" r="r" b="b"/>
              <a:pathLst>
                <a:path w="5364957" h="1585039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0" y="3434715"/>
            <a:ext cx="7589372" cy="3835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Introduction to Exceptions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Definition: An event that disrupts normal program flow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Types of Exceptions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Checked Exceptions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Unchecked Exceptions (Runtime Exceptions)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Exception Handling Mechanisms</a:t>
            </a:r>
          </a:p>
          <a:p>
            <a:pPr marL="496567" lvl="1" indent="-248284" algn="l">
              <a:lnSpc>
                <a:spcPts val="3380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try, catch, finally, throw, throws</a:t>
            </a:r>
          </a:p>
          <a:p>
            <a:pPr algn="l">
              <a:lnSpc>
                <a:spcPts val="3380"/>
              </a:lnSpc>
            </a:pPr>
            <a:endParaRPr lang="en-US" sz="2299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7" name="AutoShape 7"/>
          <p:cNvSpPr/>
          <p:nvPr/>
        </p:nvSpPr>
        <p:spPr>
          <a:xfrm flipH="1" flipV="1">
            <a:off x="-7266123" y="7232523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147480" y="5814497"/>
            <a:ext cx="6543672" cy="2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9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1028700" y="4488323"/>
            <a:ext cx="5886725" cy="3095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5895">
                <a:solidFill>
                  <a:srgbClr val="000000"/>
                </a:solidFill>
                <a:latin typeface="Canva Sans Bold"/>
              </a:rPr>
              <a:t>Exception Handling</a:t>
            </a:r>
          </a:p>
          <a:p>
            <a:pPr algn="ctr">
              <a:lnSpc>
                <a:spcPts val="8253"/>
              </a:lnSpc>
            </a:pPr>
            <a:endParaRPr lang="en-US" sz="5895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923865">
            <a:off x="-2984685" y="1184351"/>
            <a:ext cx="15802157" cy="9423832"/>
          </a:xfrm>
          <a:custGeom>
            <a:avLst/>
            <a:gdLst/>
            <a:ahLst/>
            <a:cxnLst/>
            <a:rect l="l" t="t" r="r" b="b"/>
            <a:pathLst>
              <a:path w="15802157" h="9423832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61788" cy="2575422"/>
            </a:xfrm>
            <a:custGeom>
              <a:avLst/>
              <a:gdLst/>
              <a:ahLst/>
              <a:cxnLst/>
              <a:rect l="l" t="t" r="r" b="b"/>
              <a:pathLst>
                <a:path w="2961788" h="2575422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488525" y="8289279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10559239" y="2984853"/>
            <a:ext cx="8347436" cy="0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872760" y="782556"/>
            <a:ext cx="5593434" cy="2489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4"/>
              </a:lnSpc>
            </a:pPr>
            <a:r>
              <a:rPr lang="en-US" sz="4458" spc="142">
                <a:solidFill>
                  <a:srgbClr val="FFFFFF"/>
                </a:solidFill>
                <a:latin typeface="Open Sauce Medium"/>
              </a:rPr>
              <a:t>FILE HANDLING IN JAVA  INTRODUCTION</a:t>
            </a:r>
          </a:p>
          <a:p>
            <a:pPr algn="just">
              <a:lnSpc>
                <a:spcPts val="4904"/>
              </a:lnSpc>
            </a:pPr>
            <a:endParaRPr lang="en-US" sz="4458" spc="142">
              <a:solidFill>
                <a:srgbClr val="FFFFFF"/>
              </a:solidFill>
              <a:latin typeface="Open Sauce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378275" y="3741950"/>
            <a:ext cx="6582405" cy="3714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9368" lvl="1" indent="-314684" algn="l">
              <a:lnSpc>
                <a:spcPts val="4285"/>
              </a:lnSpc>
              <a:buFont typeface="Arial"/>
              <a:buChar char="•"/>
            </a:pPr>
            <a:r>
              <a:rPr lang="en-US" sz="2915">
                <a:solidFill>
                  <a:srgbClr val="FFFFFF"/>
                </a:solidFill>
                <a:latin typeface="Open Sauce Light"/>
              </a:rPr>
              <a:t>Importance of File Handling</a:t>
            </a:r>
          </a:p>
          <a:p>
            <a:pPr marL="629368" lvl="1" indent="-314684" algn="l">
              <a:lnSpc>
                <a:spcPts val="4285"/>
              </a:lnSpc>
              <a:buFont typeface="Arial"/>
              <a:buChar char="•"/>
            </a:pPr>
            <a:r>
              <a:rPr lang="en-US" sz="2915">
                <a:solidFill>
                  <a:srgbClr val="FFFFFF"/>
                </a:solidFill>
                <a:latin typeface="Open Sauce Light"/>
              </a:rPr>
              <a:t>Reading from and writing to files</a:t>
            </a:r>
          </a:p>
          <a:p>
            <a:pPr marL="629368" lvl="1" indent="-314684" algn="l">
              <a:lnSpc>
                <a:spcPts val="4285"/>
              </a:lnSpc>
              <a:buFont typeface="Arial"/>
              <a:buChar char="•"/>
            </a:pPr>
            <a:r>
              <a:rPr lang="en-US" sz="2915">
                <a:solidFill>
                  <a:srgbClr val="FFFFFF"/>
                </a:solidFill>
                <a:latin typeface="Open Sauce Light"/>
              </a:rPr>
              <a:t>Storing and retrieving data</a:t>
            </a:r>
          </a:p>
          <a:p>
            <a:pPr marL="629368" lvl="1" indent="-314684" algn="l">
              <a:lnSpc>
                <a:spcPts val="4285"/>
              </a:lnSpc>
              <a:buFont typeface="Arial"/>
              <a:buChar char="•"/>
            </a:pPr>
            <a:r>
              <a:rPr lang="en-US" sz="2915">
                <a:solidFill>
                  <a:srgbClr val="FFFFFF"/>
                </a:solidFill>
                <a:latin typeface="Open Sauce Light"/>
              </a:rPr>
              <a:t>Java I/O Classes</a:t>
            </a:r>
          </a:p>
          <a:p>
            <a:pPr marL="629368" lvl="1" indent="-314684" algn="l">
              <a:lnSpc>
                <a:spcPts val="4285"/>
              </a:lnSpc>
              <a:buFont typeface="Arial"/>
              <a:buChar char="•"/>
            </a:pPr>
            <a:r>
              <a:rPr lang="en-US" sz="2915">
                <a:solidFill>
                  <a:srgbClr val="FFFFFF"/>
                </a:solidFill>
                <a:latin typeface="Open Sauce Light"/>
              </a:rPr>
              <a:t>File, FileReader, FileWriter</a:t>
            </a:r>
          </a:p>
          <a:p>
            <a:pPr marL="629368" lvl="1" indent="-314684" algn="l">
              <a:lnSpc>
                <a:spcPts val="4285"/>
              </a:lnSpc>
              <a:buFont typeface="Arial"/>
              <a:buChar char="•"/>
            </a:pPr>
            <a:r>
              <a:rPr lang="en-US" sz="2915">
                <a:solidFill>
                  <a:srgbClr val="FFFFFF"/>
                </a:solidFill>
                <a:latin typeface="Open Sauce Light"/>
              </a:rPr>
              <a:t>BufferedReader, BufferedWriter</a:t>
            </a:r>
          </a:p>
          <a:p>
            <a:pPr algn="l">
              <a:lnSpc>
                <a:spcPts val="4285"/>
              </a:lnSpc>
            </a:pPr>
            <a:endParaRPr lang="en-US" sz="2915">
              <a:solidFill>
                <a:srgbClr val="FFFFFF"/>
              </a:solidFill>
              <a:latin typeface="Open Sauc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90092" y="2372147"/>
            <a:ext cx="20370072" cy="6018193"/>
            <a:chOff x="0" y="0"/>
            <a:chExt cx="5364957" cy="15850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64957" cy="1585039"/>
            </a:xfrm>
            <a:custGeom>
              <a:avLst/>
              <a:gdLst/>
              <a:ahLst/>
              <a:cxnLst/>
              <a:rect l="l" t="t" r="r" b="b"/>
              <a:pathLst>
                <a:path w="5364957" h="1585039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0" y="3434715"/>
            <a:ext cx="7589372" cy="3407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FileReader fr = new FileReader("file.txt");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BufferedReader br = new BufferedReader(fr);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String line;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while ((line = br.readLine()) != null) {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    System.out.println(line);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}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br.close();</a:t>
            </a:r>
          </a:p>
          <a:p>
            <a:pPr algn="l">
              <a:lnSpc>
                <a:spcPts val="3380"/>
              </a:lnSpc>
            </a:pPr>
            <a:endParaRPr lang="en-US" sz="2299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7" name="AutoShape 7"/>
          <p:cNvSpPr/>
          <p:nvPr/>
        </p:nvSpPr>
        <p:spPr>
          <a:xfrm flipH="1" flipV="1">
            <a:off x="-7266123" y="7232523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147480" y="5814497"/>
            <a:ext cx="6543672" cy="2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9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1028700" y="4488323"/>
            <a:ext cx="5886725" cy="3095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5895">
                <a:solidFill>
                  <a:srgbClr val="000000"/>
                </a:solidFill>
                <a:latin typeface="Canva Sans Bold"/>
              </a:rPr>
              <a:t>Reading from a File</a:t>
            </a:r>
          </a:p>
          <a:p>
            <a:pPr algn="ctr">
              <a:lnSpc>
                <a:spcPts val="8253"/>
              </a:lnSpc>
            </a:pPr>
            <a:endParaRPr lang="en-US" sz="5895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90092" y="2372147"/>
            <a:ext cx="20370072" cy="6018193"/>
            <a:chOff x="0" y="0"/>
            <a:chExt cx="5364957" cy="15850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364957" cy="1585039"/>
            </a:xfrm>
            <a:custGeom>
              <a:avLst/>
              <a:gdLst/>
              <a:ahLst/>
              <a:cxnLst/>
              <a:rect l="l" t="t" r="r" b="b"/>
              <a:pathLst>
                <a:path w="5364957" h="1585039">
                  <a:moveTo>
                    <a:pt x="0" y="0"/>
                  </a:moveTo>
                  <a:lnTo>
                    <a:pt x="5364957" y="0"/>
                  </a:lnTo>
                  <a:lnTo>
                    <a:pt x="5364957" y="1585039"/>
                  </a:lnTo>
                  <a:lnTo>
                    <a:pt x="0" y="1585039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5364957" cy="16136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0" y="3434715"/>
            <a:ext cx="7589372" cy="2978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FileWriter fw = new FileWriter("file.txt");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BufferedWriter bw = new BufferedWriter(fw);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bw.write("Hello, World!");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bw.newLine();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bw.write("Welcome to Java File Handling.");</a:t>
            </a:r>
          </a:p>
          <a:p>
            <a:pPr algn="l">
              <a:lnSpc>
                <a:spcPts val="3380"/>
              </a:lnSpc>
            </a:pPr>
            <a:r>
              <a:rPr lang="en-US" sz="2299">
                <a:solidFill>
                  <a:srgbClr val="000000"/>
                </a:solidFill>
                <a:latin typeface="Open Sauce Light"/>
              </a:rPr>
              <a:t>bw.close();</a:t>
            </a:r>
          </a:p>
          <a:p>
            <a:pPr algn="l">
              <a:lnSpc>
                <a:spcPts val="3380"/>
              </a:lnSpc>
            </a:pPr>
            <a:endParaRPr lang="en-US" sz="2299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7" name="AutoShape 7"/>
          <p:cNvSpPr/>
          <p:nvPr/>
        </p:nvSpPr>
        <p:spPr>
          <a:xfrm flipH="1" flipV="1">
            <a:off x="-7266123" y="7232523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147480" y="5814497"/>
            <a:ext cx="6543672" cy="2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69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1028700" y="5010158"/>
            <a:ext cx="5886725" cy="2051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5895">
                <a:solidFill>
                  <a:srgbClr val="000000"/>
                </a:solidFill>
                <a:latin typeface="Canva Sans Bold"/>
              </a:rPr>
              <a:t>Writing to a File</a:t>
            </a:r>
          </a:p>
          <a:p>
            <a:pPr algn="ctr">
              <a:lnSpc>
                <a:spcPts val="8253"/>
              </a:lnSpc>
            </a:pPr>
            <a:endParaRPr lang="en-US" sz="5895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</Words>
  <Application>Microsoft Office PowerPoint</Application>
  <PresentationFormat>Custom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Open Sauce Medium</vt:lpstr>
      <vt:lpstr>Canva Sans Bold</vt:lpstr>
      <vt:lpstr>Canva Sans</vt:lpstr>
      <vt:lpstr>Arial</vt:lpstr>
      <vt:lpstr>Calibri</vt:lpstr>
      <vt:lpstr>Open Sauce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Pink Professional Business Strategy Presentation</dc:title>
  <cp:lastModifiedBy>Harshitha Endreddy</cp:lastModifiedBy>
  <cp:revision>2</cp:revision>
  <dcterms:created xsi:type="dcterms:W3CDTF">2006-08-16T00:00:00Z</dcterms:created>
  <dcterms:modified xsi:type="dcterms:W3CDTF">2024-05-29T21:13:06Z</dcterms:modified>
  <dc:identifier>DAGGqstvr2k</dc:identifier>
</cp:coreProperties>
</file>

<file path=docProps/thumbnail.jpeg>
</file>